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4" r:id="rId10"/>
    <p:sldId id="268" r:id="rId11"/>
    <p:sldId id="265" r:id="rId12"/>
    <p:sldId id="269" r:id="rId13"/>
    <p:sldId id="262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232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20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831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74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546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247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336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837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94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09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9CC521-3E39-4360-8E1A-966249FADC60}" type="datetimeFigureOut">
              <a:rPr lang="es-ES" smtClean="0"/>
              <a:t>26/01/2026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215737-94BC-4793-86EA-287ACE25B487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538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hIV3XgD7oI" TargetMode="External"/><Relationship Id="rId2" Type="http://schemas.openxmlformats.org/officeDocument/2006/relationships/hyperlink" Target="https://www.youtube.com/shorts/6jDnbOliOnY?feature=sh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66038-32A7-F9A6-14F5-1B1A4384B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PROCESAMIENTO DE IMÁGENES Y SEÑALES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A4AA41-34A5-DBAE-3A4A-7CCF48EFD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SEMANA 1: FUNDAMENTOS DE SEÑALES E IMÁGENES</a:t>
            </a:r>
          </a:p>
          <a:p>
            <a:r>
              <a:rPr lang="es-ES" dirty="0"/>
              <a:t>PhD. PAUL ROSERO</a:t>
            </a:r>
          </a:p>
        </p:txBody>
      </p:sp>
      <p:pic>
        <p:nvPicPr>
          <p:cNvPr id="1026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B8D5801D-5A49-C128-AB4A-6FA64D19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141" y="-106696"/>
            <a:ext cx="3647859" cy="173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7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A808E-80A1-4E0D-973C-004DDB19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imágenes digitales</a:t>
            </a:r>
          </a:p>
        </p:txBody>
      </p:sp>
      <p:pic>
        <p:nvPicPr>
          <p:cNvPr id="12290" name="Picture 2" descr="Short-Wave Infrared (SWIR) Imaging for Robust Material Classification:  Overcoming Limitations of Visible Spectrum Data">
            <a:extLst>
              <a:ext uri="{FF2B5EF4-FFF2-40B4-BE49-F238E27FC236}">
                <a16:creationId xmlns:a16="http://schemas.microsoft.com/office/drawing/2014/main" id="{8D6A17A3-98A5-F683-9DEE-554BF75ABE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87" y="2631644"/>
            <a:ext cx="9493426" cy="293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9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D49ED-78D9-AE1C-FCBF-AC5EF9139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Pixels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CF3539-3CF8-6F51-E77D-408BF6EE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Un </a:t>
            </a:r>
            <a:r>
              <a:rPr lang="es-ES" b="1" dirty="0"/>
              <a:t>píxel</a:t>
            </a:r>
            <a:r>
              <a:rPr lang="es-ES" dirty="0"/>
              <a:t> es la unidad mínima de información que compone una imagen digital, contiene información específica sobre el </a:t>
            </a:r>
            <a:r>
              <a:rPr lang="es-ES" b="1" dirty="0"/>
              <a:t>color</a:t>
            </a:r>
            <a:r>
              <a:rPr lang="es-ES" dirty="0"/>
              <a:t> y el </a:t>
            </a:r>
            <a:r>
              <a:rPr lang="es-ES" b="1" dirty="0"/>
              <a:t>brillo</a:t>
            </a:r>
            <a:r>
              <a:rPr lang="es-ES" dirty="0"/>
              <a:t>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CCD (</a:t>
            </a:r>
            <a:r>
              <a:rPr lang="es-ES" dirty="0" err="1"/>
              <a:t>Charge-Coupled</a:t>
            </a:r>
            <a:r>
              <a:rPr lang="es-ES" dirty="0"/>
              <a:t> </a:t>
            </a:r>
            <a:r>
              <a:rPr lang="es-ES" dirty="0" err="1"/>
              <a:t>Device</a:t>
            </a:r>
            <a:r>
              <a:rPr lang="es-ES" dirty="0"/>
              <a:t>) La luz golpea el píxel y genera una carga eléctrica. Esta carga se desplaza físicamente de un píxel a otro, como en una "fila de cubos de agua", hasta llegar a una esquina del sensor donde un único convertidor transforma la carga en un número digital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CMOS (</a:t>
            </a:r>
            <a:r>
              <a:rPr lang="es-ES" dirty="0" err="1"/>
              <a:t>Complementary</a:t>
            </a:r>
            <a:r>
              <a:rPr lang="es-ES" dirty="0"/>
              <a:t> Metal-Oxide-Semiconductor) A diferencia del CCD, cada píxel en un sensor CMOS tiene su propio amplificador y conversor individual. Esto permite que cada punto de la imagen se lea de forma independiente y casi </a:t>
            </a:r>
            <a:r>
              <a:rPr lang="es-ES" dirty="0" err="1"/>
              <a:t>instantánea.Ventajas</a:t>
            </a:r>
            <a:r>
              <a:rPr lang="es-ES" dirty="0"/>
              <a:t>: Es mucho más rápido (permite ráfagas de fotos y video 4K/8K), consume muy poca batería y es más barato de fabricar.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InGaAs (</a:t>
            </a:r>
            <a:r>
              <a:rPr lang="es-ES" dirty="0" err="1"/>
              <a:t>Indium</a:t>
            </a:r>
            <a:r>
              <a:rPr lang="es-ES" dirty="0"/>
              <a:t> </a:t>
            </a:r>
            <a:r>
              <a:rPr lang="es-ES" dirty="0" err="1"/>
              <a:t>Gallium</a:t>
            </a:r>
            <a:r>
              <a:rPr lang="es-ES" dirty="0"/>
              <a:t> </a:t>
            </a:r>
            <a:r>
              <a:rPr lang="es-ES" dirty="0" err="1"/>
              <a:t>Arsenide</a:t>
            </a:r>
            <a:r>
              <a:rPr lang="es-ES" dirty="0"/>
              <a:t>)Esta es una cámara especializada. Mientras que el CCD y el CMOS suelen usar silicio y ven la luz visible, la cámara InGaAs usa Arseniuro de Indio y Galio.  Este material permite detectar longitudes de onda</a:t>
            </a:r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60A81D7A-62C7-868B-5453-9A78AD96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96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C43AE-29EC-9AD2-8DFC-B3C16AFDE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Pixels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D254F-0797-0F50-91F1-0A0EAA95E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Cámara de eventos o </a:t>
            </a:r>
            <a:r>
              <a:rPr lang="es-ES" dirty="0" err="1"/>
              <a:t>neuromórficas</a:t>
            </a:r>
            <a:endParaRPr lang="es-ES" dirty="0"/>
          </a:p>
          <a:p>
            <a:r>
              <a:rPr lang="es-ES" dirty="0">
                <a:hlinkClick r:id="rId2"/>
              </a:rPr>
              <a:t>https://www.youtube.com/shorts/6jDnbOliOnY?feature=share</a:t>
            </a:r>
            <a:endParaRPr lang="es-ES" dirty="0"/>
          </a:p>
          <a:p>
            <a:endParaRPr lang="es-ES" dirty="0"/>
          </a:p>
          <a:p>
            <a:r>
              <a:rPr lang="es-ES" dirty="0">
                <a:hlinkClick r:id="rId3"/>
              </a:rPr>
              <a:t>¿Qué es una cámara basada en eventos? | Sensor de visión </a:t>
            </a:r>
            <a:r>
              <a:rPr lang="es-ES" dirty="0" err="1">
                <a:hlinkClick r:id="rId3"/>
              </a:rPr>
              <a:t>neuromórfica</a:t>
            </a:r>
            <a:r>
              <a:rPr lang="es-ES" dirty="0">
                <a:hlinkClick r:id="rId3"/>
              </a:rPr>
              <a:t> | DVS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7CEBE058-1B19-618D-B4F6-E771678F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34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63D1A-A127-DBFD-6FE0-230574EB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Resolución</a:t>
            </a:r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15547A16-F31C-C753-3E79-9F948EF5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6A6714D-EF77-9805-CB5F-EAE22DB7479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097280" y="1949412"/>
                <a:ext cx="9716032" cy="22849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La resolución es la </a:t>
                </a:r>
                <a:r>
                  <a:rPr kumimoji="0" lang="es-ES" altLang="es-E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densidad</a:t>
                </a: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 Es la relación entre las dimensiones en píxeles y el tamaño físico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. Se mide comúnmente en </a:t>
                </a:r>
                <a:r>
                  <a:rPr kumimoji="0" lang="es-ES" altLang="es-E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PPI</a:t>
                </a: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(</a:t>
                </a:r>
                <a:r>
                  <a:rPr kumimoji="0" lang="es-ES" altLang="es-ES" sz="18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Pixels</a:t>
                </a:r>
                <a:r>
                  <a:rPr kumimoji="0" lang="es-ES" altLang="es-E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Per </a:t>
                </a:r>
                <a:r>
                  <a:rPr kumimoji="0" lang="es-ES" altLang="es-ES" sz="1800" b="0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Inch</a:t>
                </a: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 o Píxeles por Pulgada).</a:t>
                </a:r>
                <a:endParaRPr kumimoji="0" lang="es-ES" altLang="es-E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altLang="es-ES" sz="18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oogle Sans Text"/>
                  </a:rPr>
                  <a:t>La fórmula clave es: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PPI</m:t>
                      </m:r>
                      <m:r>
                        <a:rPr kumimoji="0" lang="es-ES" altLang="es-E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𝐷𝑖𝑚𝑒𝑛𝑠𝑖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ó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𝑝𝑖𝑥𝑒𝑙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𝑇𝑎𝑚𝑎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ñ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𝑠𝑖𝑐𝑜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𝑝𝑢𝑙𝑔𝑎𝑑𝑎𝑠</m:t>
                          </m:r>
                          <m:r>
                            <a:rPr kumimoji="0" lang="es-ES" altLang="es-E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s-ES" altLang="es-E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s-ES" altLang="es-E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s-ES" altLang="es-ES" sz="1800" dirty="0">
                  <a:solidFill>
                    <a:schemeClr val="tx1"/>
                  </a:solidFill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Qué diferencia hay entre </a:t>
                </a:r>
                <a:r>
                  <a:rPr kumimoji="0" lang="es-ES" altLang="es-E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high</a:t>
                </a: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  <a:r>
                  <a:rPr kumimoji="0" lang="es-ES" altLang="es-ES" sz="18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definition</a:t>
                </a:r>
                <a:r>
                  <a:rPr kumimoji="0" lang="es-ES" altLang="es-E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(HD), full HD , 4k y 8k?</a:t>
                </a:r>
              </a:p>
            </p:txBody>
          </p:sp>
        </mc:Choice>
        <mc:Fallback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86A6714D-EF77-9805-CB5F-EAE22DB74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097280" y="1949412"/>
                <a:ext cx="9716032" cy="2284921"/>
              </a:xfrm>
              <a:prstGeom prst="rect">
                <a:avLst/>
              </a:prstGeom>
              <a:blipFill>
                <a:blip r:embed="rId3"/>
                <a:stretch>
                  <a:fillRect l="-502" t="-2933" b="-37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52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70B42-D170-A7CF-C400-E5CE61FB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color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37090-A79E-7295-3F43-B0081A2D8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RGB (Red, Green, Blue) - Los colores se crean sumando luces de tres colores primarios: Rojo, Verde y Azul.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HSL / HSV (</a:t>
            </a:r>
            <a:r>
              <a:rPr lang="es-ES" dirty="0" err="1"/>
              <a:t>Hue</a:t>
            </a:r>
            <a:r>
              <a:rPr lang="es-ES" dirty="0"/>
              <a:t>, </a:t>
            </a:r>
            <a:r>
              <a:rPr lang="es-ES" dirty="0" err="1"/>
              <a:t>Saturation</a:t>
            </a:r>
            <a:r>
              <a:rPr lang="es-ES" dirty="0"/>
              <a:t>, </a:t>
            </a:r>
            <a:r>
              <a:rPr lang="es-ES" dirty="0" err="1"/>
              <a:t>Lightness</a:t>
            </a:r>
            <a:r>
              <a:rPr lang="es-ES" dirty="0"/>
              <a:t>/</a:t>
            </a:r>
            <a:r>
              <a:rPr lang="es-ES" dirty="0" err="1"/>
              <a:t>Value</a:t>
            </a:r>
            <a:r>
              <a:rPr lang="es-ES" dirty="0"/>
              <a:t>) – este modelo no se basa en cómo funcionan las máquinas, sino en cómo percibimos nosotros el color. </a:t>
            </a:r>
          </a:p>
          <a:p>
            <a:pPr lvl="1"/>
            <a:r>
              <a:rPr lang="es-ES" dirty="0" err="1"/>
              <a:t>Hue</a:t>
            </a:r>
            <a:r>
              <a:rPr lang="es-ES" dirty="0"/>
              <a:t> (Tono): El color en sí (rojo, verde, azul) medido en grados de un círculo</a:t>
            </a:r>
          </a:p>
          <a:p>
            <a:pPr lvl="1"/>
            <a:r>
              <a:rPr lang="es-ES" dirty="0" err="1"/>
              <a:t>Saturation</a:t>
            </a:r>
            <a:r>
              <a:rPr lang="es-ES" dirty="0"/>
              <a:t> (Saturación): Qué tan vivo o grisáceo es el color .</a:t>
            </a:r>
          </a:p>
          <a:p>
            <a:pPr lvl="1"/>
            <a:r>
              <a:rPr lang="es-ES" dirty="0" err="1"/>
              <a:t>Lightness</a:t>
            </a:r>
            <a:r>
              <a:rPr lang="es-ES" dirty="0"/>
              <a:t>/</a:t>
            </a:r>
            <a:r>
              <a:rPr lang="es-ES" dirty="0" err="1"/>
              <a:t>Value</a:t>
            </a:r>
            <a:r>
              <a:rPr lang="es-ES" dirty="0"/>
              <a:t> (Brillo): Qué tan claro u oscuro es el color.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CMYK (</a:t>
            </a:r>
            <a:r>
              <a:rPr lang="es-ES" dirty="0" err="1"/>
              <a:t>Cyan</a:t>
            </a:r>
            <a:r>
              <a:rPr lang="es-ES" dirty="0"/>
              <a:t>, Magenta, </a:t>
            </a:r>
            <a:r>
              <a:rPr lang="es-ES" dirty="0" err="1"/>
              <a:t>Yellow</a:t>
            </a:r>
            <a:r>
              <a:rPr lang="es-ES" dirty="0"/>
              <a:t>, Key/Black) - Se usa exclusivamente para la impresión física. Se basa en cómo los pigmentos absorben la luz. </a:t>
            </a:r>
          </a:p>
          <a:p>
            <a:endParaRPr lang="es-ES" dirty="0"/>
          </a:p>
        </p:txBody>
      </p:sp>
      <p:pic>
        <p:nvPicPr>
          <p:cNvPr id="10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71B23533-EB34-453F-C697-5E7A78B00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003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4AEA2-2A92-E4CC-6978-7F273FC0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Modelos de color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20B74AD-ECEA-BA70-AC98-46DCC7A712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28779"/>
            <a:ext cx="10058400" cy="38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D2C01EC2-9A4B-FADC-671A-0029380B9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20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70833-F38F-B346-663C-2BDF6CE0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Formatos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F5EBF7-4DB0-2422-2B66-F31BC5997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JPG / JPEG (</a:t>
            </a:r>
            <a:r>
              <a:rPr lang="es-ES" b="1" i="1" dirty="0" err="1"/>
              <a:t>Joint</a:t>
            </a:r>
            <a:r>
              <a:rPr lang="es-ES" b="1" i="1" dirty="0"/>
              <a:t> </a:t>
            </a:r>
            <a:r>
              <a:rPr lang="es-ES" b="1" i="1" dirty="0" err="1"/>
              <a:t>Photographic</a:t>
            </a:r>
            <a:r>
              <a:rPr lang="es-ES" b="1" i="1" dirty="0"/>
              <a:t> </a:t>
            </a:r>
            <a:r>
              <a:rPr lang="es-ES" b="1" i="1" dirty="0" err="1"/>
              <a:t>Experts</a:t>
            </a:r>
            <a:r>
              <a:rPr lang="es-ES" b="1" i="1" dirty="0"/>
              <a:t> </a:t>
            </a:r>
            <a:r>
              <a:rPr lang="es-ES" b="1" i="1" dirty="0" err="1"/>
              <a:t>Group</a:t>
            </a:r>
            <a:r>
              <a:rPr lang="es-ES" b="1" dirty="0"/>
              <a:t>)</a:t>
            </a:r>
          </a:p>
          <a:p>
            <a:r>
              <a:rPr lang="es-ES" dirty="0"/>
              <a:t>Para reducir el peso del archivo, el algoritmo "elimina" detalles de color que el ojo humano no nota fácilmente.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PNG (</a:t>
            </a:r>
            <a:r>
              <a:rPr lang="es-ES" b="1" i="1" dirty="0"/>
              <a:t>Portable Network </a:t>
            </a:r>
            <a:r>
              <a:rPr lang="es-ES" b="1" i="1" dirty="0" err="1"/>
              <a:t>Graphics</a:t>
            </a:r>
            <a:r>
              <a:rPr lang="es-ES" b="1" dirty="0"/>
              <a:t>)</a:t>
            </a:r>
          </a:p>
          <a:p>
            <a:r>
              <a:rPr lang="es-ES" dirty="0"/>
              <a:t>Reduce el tamaño del archivo sin eliminar ni un solo píxel de información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TIFF (</a:t>
            </a:r>
            <a:r>
              <a:rPr lang="es-ES" b="1" i="1" dirty="0" err="1"/>
              <a:t>Tagged</a:t>
            </a:r>
            <a:r>
              <a:rPr lang="es-ES" b="1" i="1" dirty="0"/>
              <a:t> </a:t>
            </a:r>
            <a:r>
              <a:rPr lang="es-ES" b="1" i="1" dirty="0" err="1"/>
              <a:t>Image</a:t>
            </a:r>
            <a:r>
              <a:rPr lang="es-ES" b="1" i="1" dirty="0"/>
              <a:t> File </a:t>
            </a:r>
            <a:r>
              <a:rPr lang="es-ES" b="1" i="1" dirty="0" err="1"/>
              <a:t>Format</a:t>
            </a:r>
            <a:r>
              <a:rPr lang="es-ES" b="1" dirty="0"/>
              <a:t>)</a:t>
            </a:r>
          </a:p>
          <a:p>
            <a:r>
              <a:rPr lang="es-ES" dirty="0"/>
              <a:t>Puede guardar imágenes sin ninguna compresión o con compresión sin pérdida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SVG</a:t>
            </a:r>
            <a:r>
              <a:rPr lang="es-ES" dirty="0"/>
              <a:t> </a:t>
            </a:r>
            <a:r>
              <a:rPr lang="es-ES" b="1" dirty="0"/>
              <a:t>(</a:t>
            </a:r>
            <a:r>
              <a:rPr lang="es-ES" b="1" i="1" dirty="0" err="1"/>
              <a:t>Scalable</a:t>
            </a:r>
            <a:r>
              <a:rPr lang="es-ES" b="1" i="1" dirty="0"/>
              <a:t> Vector </a:t>
            </a:r>
            <a:r>
              <a:rPr lang="es-ES" b="1" i="1" dirty="0" err="1"/>
              <a:t>Graphics</a:t>
            </a:r>
            <a:r>
              <a:rPr lang="es-ES" b="1" i="1" dirty="0"/>
              <a:t>)</a:t>
            </a:r>
          </a:p>
          <a:p>
            <a:r>
              <a:rPr lang="es-ES" dirty="0"/>
              <a:t>A diferencia de los anteriores, no está hecho de píxeles, sino de </a:t>
            </a:r>
            <a:r>
              <a:rPr lang="es-ES" b="1" dirty="0"/>
              <a:t>vectores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609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B6639-9904-BB66-F210-060DD25A2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01AB31-D988-D2DC-26A7-93BCBB2D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Introducción a señales análogas-digitales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Conversión análoga-digital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s-ES" dirty="0"/>
              <a:t>Concepto de frecuencia</a:t>
            </a:r>
          </a:p>
          <a:p>
            <a:pPr lvl="1"/>
            <a:r>
              <a:rPr lang="es-ES" dirty="0"/>
              <a:t>Clasificación de señales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Introducción a imágenes digitales</a:t>
            </a:r>
          </a:p>
          <a:p>
            <a:pPr lvl="1"/>
            <a:r>
              <a:rPr lang="es-ES" dirty="0"/>
              <a:t>Pixeles</a:t>
            </a:r>
          </a:p>
          <a:p>
            <a:pPr lvl="1"/>
            <a:r>
              <a:rPr lang="es-ES" dirty="0"/>
              <a:t>Resolución</a:t>
            </a:r>
          </a:p>
          <a:p>
            <a:pPr lvl="1"/>
            <a:r>
              <a:rPr lang="es-ES" dirty="0"/>
              <a:t>Modelos de color</a:t>
            </a:r>
          </a:p>
          <a:p>
            <a:pPr lvl="1"/>
            <a:r>
              <a:rPr lang="es-ES" dirty="0"/>
              <a:t>Formatos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 Operaciones básicas con señales y imágenes</a:t>
            </a:r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5D25965F-4413-64CE-99C5-47A76E477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15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71022A-6262-1738-28EF-69C202E2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señales análogas-digitales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BCC440-832F-AA8B-517D-994F755C2E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045624" cy="402336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s-ES" dirty="0"/>
                  <a:t>Señal: cualquier magnitud física que varía con el tiempo, el espacio o cualquier otra variable o variables independientes </a:t>
                </a:r>
              </a:p>
              <a:p>
                <a:pPr lvl="0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alt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)=5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" altLang="es-ES" dirty="0"/>
                  <a:t>  </a:t>
                </a:r>
              </a:p>
              <a:p>
                <a:pPr marL="0" lvl="0" indent="0" fontAlgn="base">
                  <a:buNone/>
                </a:pPr>
                <a:r>
                  <a:rPr lang="es-ES" altLang="es-ES" dirty="0"/>
                  <a:t>s1 es una señal lineal continua en el dominio del tiempo. En el contexto de procesamiento, representa una rampa. Su característica principal es que su amplitud crece proporcionalmente al tiempo </a:t>
                </a:r>
                <a:r>
                  <a:rPr lang="es-ES" altLang="es-ES" b="1" i="1" dirty="0"/>
                  <a:t>t</a:t>
                </a:r>
                <a:r>
                  <a:rPr lang="es-ES" altLang="es-ES" dirty="0"/>
                  <a:t>.</a:t>
                </a:r>
              </a:p>
              <a:p>
                <a:pPr marL="0" lvl="0" indent="0" fontAlgn="base">
                  <a:buNone/>
                </a:pPr>
                <a:endParaRPr lang="es-ES" altLang="es-ES" dirty="0"/>
              </a:p>
              <a:p>
                <a:pPr lvl="0" fontAlgn="base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s-ES" alt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s-ES" altLang="es-E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alt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alt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s-ES" altLang="es-ES" dirty="0"/>
              </a:p>
              <a:p>
                <a:r>
                  <a:rPr lang="es-ES" dirty="0"/>
                  <a:t>S2 es una señal dependiente de los valores de </a:t>
                </a:r>
                <a:r>
                  <a:rPr lang="es-ES" b="1" i="1" dirty="0"/>
                  <a:t>x</a:t>
                </a:r>
                <a:r>
                  <a:rPr lang="es-ES" dirty="0"/>
                  <a:t> y </a:t>
                </a:r>
                <a:r>
                  <a:rPr lang="es-ES" b="1" i="1" dirty="0" err="1"/>
                  <a:t>y</a:t>
                </a:r>
                <a:r>
                  <a:rPr lang="es-ES" b="1" i="1" dirty="0"/>
                  <a:t> </a:t>
                </a:r>
                <a:r>
                  <a:rPr lang="es-ES" dirty="0"/>
                  <a:t>con un componente lineal, uno de interacción y un cuadrático.</a:t>
                </a:r>
              </a:p>
              <a:p>
                <a:endParaRPr lang="es-ES" b="1" i="1" dirty="0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BCC440-832F-AA8B-517D-994F755C2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045624" cy="4023360"/>
              </a:xfrm>
              <a:blipFill>
                <a:blip r:embed="rId2"/>
                <a:stretch>
                  <a:fillRect l="-2117" t="-1667" r="-151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2FC2B524-2290-50B2-3994-796191AF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58502FE-F38F-B8FA-CB62-ACAF969C7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78" y="1737360"/>
            <a:ext cx="3602502" cy="190781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DA97A04-6636-9E9B-C21C-3A3761398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178" y="3645178"/>
            <a:ext cx="3602502" cy="230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66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32342-11BD-08C9-646D-A0346F65F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Conversión análoga-digital</a:t>
            </a:r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3BC56F8D-2EB6-0F06-93CC-EFC4BDF85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32 mil resultados de imágenes, fotos de stock e ilustraciones libres de  regalías para Smart sensor icon | Shutterstock">
            <a:extLst>
              <a:ext uri="{FF2B5EF4-FFF2-40B4-BE49-F238E27FC236}">
                <a16:creationId xmlns:a16="http://schemas.microsoft.com/office/drawing/2014/main" id="{41D9EEFB-6D27-EAE4-FB12-A868F69CF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3" t="8613" r="4576" b="18430"/>
          <a:stretch>
            <a:fillRect/>
          </a:stretch>
        </p:blipFill>
        <p:spPr bwMode="auto">
          <a:xfrm rot="5400000">
            <a:off x="2117029" y="1790742"/>
            <a:ext cx="1339528" cy="140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0AA05D1-99B1-7D37-753F-83BBDE4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64" y="3138838"/>
            <a:ext cx="4548608" cy="166285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6D8FA8B-A466-EEF7-EBA9-77D7BA20CBA2}"/>
              </a:ext>
            </a:extLst>
          </p:cNvPr>
          <p:cNvSpPr txBox="1"/>
          <p:nvPr/>
        </p:nvSpPr>
        <p:spPr>
          <a:xfrm>
            <a:off x="717449" y="4914821"/>
            <a:ext cx="4872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b="1" i="1" dirty="0"/>
              <a:t>Ruido: </a:t>
            </a:r>
            <a:r>
              <a:rPr lang="es-ES" dirty="0"/>
              <a:t>se define como cualquier perturbación no deseada que se suma a la señal útil, degradando su calidad y dificultando la extracción de información.</a:t>
            </a:r>
            <a:endParaRPr lang="es-ES" b="1" i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66D4A59-674E-FA8A-B9A2-9F957F53121E}"/>
              </a:ext>
            </a:extLst>
          </p:cNvPr>
          <p:cNvSpPr/>
          <p:nvPr/>
        </p:nvSpPr>
        <p:spPr>
          <a:xfrm>
            <a:off x="5847907" y="2059237"/>
            <a:ext cx="1998921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1CC03E1-020F-1923-A6F7-67C5BB890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3104504"/>
            <a:ext cx="5628456" cy="1881616"/>
          </a:xfrm>
          <a:prstGeom prst="rect">
            <a:avLst/>
          </a:prstGeom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1FAA47E-CACD-4920-D36C-6DC28C89089B}"/>
              </a:ext>
            </a:extLst>
          </p:cNvPr>
          <p:cNvCxnSpPr>
            <a:cxnSpLocks/>
            <a:stCxn id="5126" idx="0"/>
            <a:endCxn id="9" idx="1"/>
          </p:cNvCxnSpPr>
          <p:nvPr/>
        </p:nvCxnSpPr>
        <p:spPr>
          <a:xfrm>
            <a:off x="3491200" y="2495149"/>
            <a:ext cx="2356707" cy="2575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7E6620D-ACAD-1CB9-A129-0D2ECAA31A7F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>
          <a:xfrm>
            <a:off x="7846828" y="2520902"/>
            <a:ext cx="1093880" cy="5836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C3D0EE-65A8-A3D2-AFD7-E96377EF2FEE}"/>
              </a:ext>
            </a:extLst>
          </p:cNvPr>
          <p:cNvSpPr txBox="1"/>
          <p:nvPr/>
        </p:nvSpPr>
        <p:spPr>
          <a:xfrm>
            <a:off x="5144315" y="4914821"/>
            <a:ext cx="69449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s-ES" b="1" dirty="0"/>
              <a:t>Amplitud</a:t>
            </a:r>
            <a:r>
              <a:rPr lang="es-ES" dirty="0"/>
              <a:t>: Intensidad o fuerza de la señal, en sistemas análogos se representa en voltaje o corriente. En sistemas digitales, dependiendo del caso puede ser dB (audio), C (temperatura)</a:t>
            </a:r>
          </a:p>
          <a:p>
            <a:pPr lvl="1" algn="just"/>
            <a:r>
              <a:rPr lang="es-ES" b="1" dirty="0"/>
              <a:t>Frecuencia:</a:t>
            </a:r>
            <a:r>
              <a:rPr lang="es-ES" dirty="0"/>
              <a:t> es la cantidad de ciclos o repeticiones que completa la señal en un segundo</a:t>
            </a:r>
          </a:p>
        </p:txBody>
      </p:sp>
    </p:spTree>
    <p:extLst>
      <p:ext uri="{BB962C8B-B14F-4D97-AF65-F5344CB8AC3E}">
        <p14:creationId xmlns:p14="http://schemas.microsoft.com/office/powerpoint/2010/main" val="212075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E19F5-EE14-F7BC-8770-445A0B24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frecuencia</a:t>
            </a:r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E62B0DA5-61A6-D7F7-AC0C-231E6F5CC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6C91E4F-21CE-5D27-8EFA-BF5A0912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6" y="1876937"/>
            <a:ext cx="5612755" cy="40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08D79395-0C7A-7C85-4ECC-C7D469A2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52" y="1876936"/>
            <a:ext cx="6058552" cy="402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42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08E62-B82B-3639-494D-437A45CB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Concepto de frecuencia</a:t>
            </a:r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278FBC32-107C-E817-93C0-6A4C84CC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284C9-8CC1-9C9E-0871-70C82FC7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3933" y="1893912"/>
            <a:ext cx="9684134" cy="2620022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15A07F2-BEE3-D00D-3257-20129DADB902}"/>
              </a:ext>
            </a:extLst>
          </p:cNvPr>
          <p:cNvSpPr txBox="1"/>
          <p:nvPr/>
        </p:nvSpPr>
        <p:spPr>
          <a:xfrm>
            <a:off x="1097280" y="4702384"/>
            <a:ext cx="10492208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b="1" dirty="0">
                <a:ea typeface="Calibri"/>
                <a:cs typeface="Calibri"/>
              </a:rPr>
              <a:t>Aliasing</a:t>
            </a:r>
            <a:r>
              <a:rPr lang="en-GB" dirty="0">
                <a:ea typeface="Calibri"/>
                <a:cs typeface="Calibri"/>
              </a:rPr>
              <a:t>: Mal </a:t>
            </a:r>
            <a:r>
              <a:rPr lang="en-GB" dirty="0" err="1">
                <a:ea typeface="Calibri"/>
                <a:cs typeface="Calibri"/>
              </a:rPr>
              <a:t>interpretación</a:t>
            </a:r>
            <a:r>
              <a:rPr lang="en-GB" dirty="0">
                <a:ea typeface="Calibri"/>
                <a:cs typeface="Calibri"/>
              </a:rPr>
              <a:t> de la </a:t>
            </a:r>
            <a:r>
              <a:rPr lang="en-GB" dirty="0" err="1">
                <a:ea typeface="Calibri"/>
                <a:cs typeface="Calibri"/>
              </a:rPr>
              <a:t>señal</a:t>
            </a:r>
            <a:r>
              <a:rPr lang="en-GB" dirty="0">
                <a:ea typeface="Calibri"/>
                <a:cs typeface="Calibri"/>
              </a:rPr>
              <a:t> al </a:t>
            </a:r>
            <a:r>
              <a:rPr lang="en-GB" dirty="0" err="1">
                <a:ea typeface="Calibri"/>
                <a:cs typeface="Calibri"/>
              </a:rPr>
              <a:t>muestrear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por</a:t>
            </a:r>
            <a:r>
              <a:rPr lang="en-GB" dirty="0">
                <a:ea typeface="Calibri"/>
                <a:cs typeface="Calibri"/>
              </a:rPr>
              <a:t> la </a:t>
            </a:r>
            <a:r>
              <a:rPr lang="en-GB" dirty="0" err="1">
                <a:ea typeface="Calibri"/>
                <a:cs typeface="Calibri"/>
              </a:rPr>
              <a:t>señal</a:t>
            </a:r>
            <a:r>
              <a:rPr lang="en-GB" dirty="0">
                <a:ea typeface="Calibri"/>
                <a:cs typeface="Calibri"/>
              </a:rPr>
              <a:t> sin usar </a:t>
            </a:r>
            <a:r>
              <a:rPr lang="en-GB" dirty="0" err="1">
                <a:ea typeface="Calibri"/>
                <a:cs typeface="Calibri"/>
              </a:rPr>
              <a:t>el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teorema</a:t>
            </a:r>
            <a:r>
              <a:rPr lang="en-GB" dirty="0">
                <a:ea typeface="Calibri"/>
                <a:cs typeface="Calibri"/>
              </a:rPr>
              <a:t> de Nyquist </a:t>
            </a:r>
            <a:r>
              <a:rPr lang="en-GB" b="1" dirty="0">
                <a:ea typeface="Calibri"/>
                <a:cs typeface="Calibri"/>
              </a:rPr>
              <a:t>Fm= 2Fs</a:t>
            </a:r>
            <a:endParaRPr lang="en-US" dirty="0"/>
          </a:p>
          <a:p>
            <a:pPr algn="just"/>
            <a:endParaRPr lang="en-GB" dirty="0">
              <a:ea typeface="Calibri"/>
              <a:cs typeface="Calibri"/>
            </a:endParaRPr>
          </a:p>
          <a:p>
            <a:pPr algn="just"/>
            <a:r>
              <a:rPr lang="en-GB" b="1" dirty="0" err="1">
                <a:ea typeface="Calibri"/>
                <a:cs typeface="Calibri"/>
              </a:rPr>
              <a:t>Sobremuestreo</a:t>
            </a:r>
            <a:r>
              <a:rPr lang="en-GB" b="1" dirty="0">
                <a:ea typeface="Calibri"/>
                <a:cs typeface="Calibri"/>
              </a:rPr>
              <a:t>: </a:t>
            </a:r>
            <a:r>
              <a:rPr lang="en-GB" dirty="0">
                <a:ea typeface="Calibri"/>
                <a:cs typeface="Calibri"/>
              </a:rPr>
              <a:t>Para </a:t>
            </a:r>
            <a:r>
              <a:rPr lang="en-GB" dirty="0" err="1">
                <a:ea typeface="Calibri"/>
                <a:cs typeface="Calibri"/>
              </a:rPr>
              <a:t>capturar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señales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que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pueden</a:t>
            </a:r>
            <a:r>
              <a:rPr lang="en-GB" dirty="0">
                <a:ea typeface="Calibri"/>
                <a:cs typeface="Calibri"/>
              </a:rPr>
              <a:t> ser </a:t>
            </a:r>
            <a:r>
              <a:rPr lang="en-GB" dirty="0" err="1">
                <a:ea typeface="Calibri"/>
                <a:cs typeface="Calibri"/>
              </a:rPr>
              <a:t>parte</a:t>
            </a:r>
            <a:r>
              <a:rPr lang="en-GB" dirty="0">
                <a:ea typeface="Calibri"/>
                <a:cs typeface="Calibri"/>
              </a:rPr>
              <a:t> del </a:t>
            </a:r>
            <a:r>
              <a:rPr lang="en-GB" dirty="0" err="1">
                <a:ea typeface="Calibri"/>
                <a:cs typeface="Calibri"/>
              </a:rPr>
              <a:t>sistema</a:t>
            </a:r>
            <a:r>
              <a:rPr lang="en-GB" dirty="0">
                <a:ea typeface="Calibri"/>
                <a:cs typeface="Calibri"/>
              </a:rPr>
              <a:t> y </a:t>
            </a:r>
            <a:r>
              <a:rPr lang="en-GB" dirty="0" err="1">
                <a:ea typeface="Calibri"/>
                <a:cs typeface="Calibri"/>
              </a:rPr>
              <a:t>poder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capturar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eventos</a:t>
            </a:r>
            <a:r>
              <a:rPr lang="en-GB" dirty="0">
                <a:ea typeface="Calibri"/>
                <a:cs typeface="Calibri"/>
              </a:rPr>
              <a:t> </a:t>
            </a:r>
            <a:r>
              <a:rPr lang="en-GB" dirty="0" err="1">
                <a:ea typeface="Calibri"/>
                <a:cs typeface="Calibri"/>
              </a:rPr>
              <a:t>puntuales</a:t>
            </a:r>
            <a:r>
              <a:rPr lang="en-GB" dirty="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429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96AB7-7CD9-8EBB-008E-9C46FFE7C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7A44-957A-0213-AE7E-A8F77F4A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Concepto de frecuencia</a:t>
            </a:r>
            <a:endParaRPr lang="en-US" b="1" dirty="0">
              <a:solidFill>
                <a:srgbClr val="0070C0"/>
              </a:solidFill>
              <a:latin typeface="Calibri Light"/>
            </a:endParaRPr>
          </a:p>
        </p:txBody>
      </p:sp>
      <p:pic>
        <p:nvPicPr>
          <p:cNvPr id="4" name="Picture 3" descr="Señal de audio - Wikiwand">
            <a:extLst>
              <a:ext uri="{FF2B5EF4-FFF2-40B4-BE49-F238E27FC236}">
                <a16:creationId xmlns:a16="http://schemas.microsoft.com/office/drawing/2014/main" id="{D33A37D0-934B-9F9B-28BC-35F0A1CF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79" t="2830" r="7485" b="14996"/>
          <a:stretch>
            <a:fillRect/>
          </a:stretch>
        </p:blipFill>
        <p:spPr>
          <a:xfrm>
            <a:off x="970639" y="2100230"/>
            <a:ext cx="2150354" cy="1457276"/>
          </a:xfrm>
          <a:prstGeom prst="rect">
            <a:avLst/>
          </a:prstGeom>
        </p:spPr>
      </p:pic>
      <p:pic>
        <p:nvPicPr>
          <p:cNvPr id="5" name="Picture 4" descr="Icono de Micrófono Basic Rounded Lineal | Freepik">
            <a:extLst>
              <a:ext uri="{FF2B5EF4-FFF2-40B4-BE49-F238E27FC236}">
                <a16:creationId xmlns:a16="http://schemas.microsoft.com/office/drawing/2014/main" id="{DA354E21-0091-5D55-8467-BCA4C970C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0" y="2296591"/>
            <a:ext cx="811859" cy="871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88C74C-38D0-FD17-9CC5-D3710DBBEDC7}"/>
              </a:ext>
            </a:extLst>
          </p:cNvPr>
          <p:cNvSpPr txBox="1"/>
          <p:nvPr/>
        </p:nvSpPr>
        <p:spPr>
          <a:xfrm>
            <a:off x="4663539" y="2097929"/>
            <a:ext cx="2864922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  <a:p>
            <a:r>
              <a:rPr lang="en-GB" dirty="0">
                <a:ea typeface="Calibri"/>
                <a:cs typeface="Calibri"/>
              </a:rPr>
              <a:t>      SISTEMA DE AUDIO</a:t>
            </a:r>
            <a:endParaRPr lang="en-GB" dirty="0"/>
          </a:p>
          <a:p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AA363A-1570-D02A-1DB8-74F08C8AA965}"/>
              </a:ext>
            </a:extLst>
          </p:cNvPr>
          <p:cNvCxnSpPr/>
          <p:nvPr/>
        </p:nvCxnSpPr>
        <p:spPr>
          <a:xfrm>
            <a:off x="3409703" y="2784718"/>
            <a:ext cx="1197428" cy="10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250334-92E6-D334-9FD3-797B348A7DE3}"/>
              </a:ext>
            </a:extLst>
          </p:cNvPr>
          <p:cNvCxnSpPr>
            <a:cxnSpLocks/>
          </p:cNvCxnSpPr>
          <p:nvPr/>
        </p:nvCxnSpPr>
        <p:spPr>
          <a:xfrm>
            <a:off x="7645235" y="2784718"/>
            <a:ext cx="1197428" cy="108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Ecualizador Frecuencia Vector Icono Aislado Señal De Audio Signo De Música  Símbolo Gráfico Para Música Y Sonido Sitio Web Y Aplicaciones Diseño  Logotipo Aplicación Ui Ilustraciones svg, vectoriales, clip art vectorizado  libre">
            <a:extLst>
              <a:ext uri="{FF2B5EF4-FFF2-40B4-BE49-F238E27FC236}">
                <a16:creationId xmlns:a16="http://schemas.microsoft.com/office/drawing/2014/main" id="{5D72B0AF-CC79-E30D-5A38-7255280B12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90" t="11913" r="18478" b="54152"/>
          <a:stretch>
            <a:fillRect/>
          </a:stretch>
        </p:blipFill>
        <p:spPr>
          <a:xfrm>
            <a:off x="9075223" y="2236575"/>
            <a:ext cx="2360372" cy="1277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017FEA-BE61-768E-8BC0-2C17D82E8084}"/>
              </a:ext>
            </a:extLst>
          </p:cNvPr>
          <p:cNvSpPr txBox="1"/>
          <p:nvPr/>
        </p:nvSpPr>
        <p:spPr>
          <a:xfrm>
            <a:off x="1807535" y="3771618"/>
            <a:ext cx="89100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GB" dirty="0">
              <a:ea typeface="+mn-lt"/>
              <a:cs typeface="+mn-lt"/>
            </a:endParaRPr>
          </a:p>
          <a:p>
            <a:pPr algn="just"/>
            <a:r>
              <a:rPr lang="en-GB" dirty="0">
                <a:ea typeface="Calibri" panose="020F0502020204030204"/>
                <a:cs typeface="Calibri" panose="020F0502020204030204"/>
              </a:rPr>
              <a:t>El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micrófono</a:t>
            </a:r>
            <a:r>
              <a:rPr lang="en-GB" dirty="0">
                <a:ea typeface="Calibri" panose="020F0502020204030204"/>
                <a:cs typeface="Calibri" panose="020F0502020204030204"/>
              </a:rPr>
              <a:t> no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recibe</a:t>
            </a:r>
            <a:r>
              <a:rPr lang="en-GB" dirty="0">
                <a:ea typeface="Calibri" panose="020F0502020204030204"/>
                <a:cs typeface="Calibri" panose="020F0502020204030204"/>
              </a:rPr>
              <a:t> solo la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señal</a:t>
            </a:r>
            <a:r>
              <a:rPr lang="en-GB" dirty="0">
                <a:ea typeface="Calibri" panose="020F0502020204030204"/>
                <a:cs typeface="Calibri" panose="020F0502020204030204"/>
              </a:rPr>
              <a:t> de audio a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emplear</a:t>
            </a:r>
            <a:r>
              <a:rPr lang="en-GB" dirty="0">
                <a:ea typeface="Calibri" panose="020F0502020204030204"/>
                <a:cs typeface="Calibri" panose="020F0502020204030204"/>
              </a:rPr>
              <a:t>, también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recibe</a:t>
            </a:r>
            <a:r>
              <a:rPr lang="en-GB" dirty="0">
                <a:ea typeface="Calibri" panose="020F0502020204030204"/>
                <a:cs typeface="Calibri" panose="020F0502020204030204"/>
              </a:rPr>
              <a:t>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ruido</a:t>
            </a:r>
            <a:r>
              <a:rPr lang="en-GB" dirty="0">
                <a:ea typeface="Calibri" panose="020F0502020204030204"/>
                <a:cs typeface="Calibri" panose="020F0502020204030204"/>
              </a:rPr>
              <a:t> del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ambiente</a:t>
            </a:r>
            <a:r>
              <a:rPr lang="en-GB" dirty="0">
                <a:ea typeface="Calibri" panose="020F0502020204030204"/>
                <a:cs typeface="Calibri" panose="020F0502020204030204"/>
              </a:rPr>
              <a:t>.</a:t>
            </a:r>
          </a:p>
          <a:p>
            <a:pPr algn="just"/>
            <a:r>
              <a:rPr lang="en-GB" dirty="0">
                <a:ea typeface="Calibri" panose="020F0502020204030204"/>
                <a:cs typeface="Calibri" panose="020F0502020204030204"/>
              </a:rPr>
              <a:t>La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calidad</a:t>
            </a:r>
            <a:r>
              <a:rPr lang="en-GB" dirty="0">
                <a:ea typeface="Calibri" panose="020F0502020204030204"/>
                <a:cs typeface="Calibri" panose="020F0502020204030204"/>
              </a:rPr>
              <a:t>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depente</a:t>
            </a:r>
            <a:r>
              <a:rPr lang="en-GB" dirty="0">
                <a:ea typeface="Calibri" panose="020F0502020204030204"/>
                <a:cs typeface="Calibri" panose="020F0502020204030204"/>
              </a:rPr>
              <a:t> del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aislamiento</a:t>
            </a:r>
            <a:r>
              <a:rPr lang="en-GB" dirty="0">
                <a:ea typeface="Calibri" panose="020F0502020204030204"/>
                <a:cs typeface="Calibri" panose="020F0502020204030204"/>
              </a:rPr>
              <a:t> del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sistema</a:t>
            </a:r>
            <a:r>
              <a:rPr lang="en-GB" dirty="0">
                <a:ea typeface="Calibri" panose="020F0502020204030204"/>
                <a:cs typeface="Calibri" panose="020F0502020204030204"/>
              </a:rPr>
              <a:t> de audio,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su</a:t>
            </a:r>
            <a:r>
              <a:rPr lang="en-GB" dirty="0">
                <a:ea typeface="Calibri" panose="020F0502020204030204"/>
                <a:cs typeface="Calibri" panose="020F0502020204030204"/>
              </a:rPr>
              <a:t>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filtrado</a:t>
            </a:r>
            <a:r>
              <a:rPr lang="en-GB" dirty="0">
                <a:ea typeface="Calibri" panose="020F0502020204030204"/>
                <a:cs typeface="Calibri" panose="020F0502020204030204"/>
              </a:rPr>
              <a:t> del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ruido</a:t>
            </a:r>
            <a:r>
              <a:rPr lang="en-GB" dirty="0">
                <a:ea typeface="Calibri" panose="020F0502020204030204"/>
                <a:cs typeface="Calibri" panose="020F0502020204030204"/>
              </a:rPr>
              <a:t>, entre </a:t>
            </a:r>
            <a:r>
              <a:rPr lang="en-GB" dirty="0" err="1">
                <a:ea typeface="Calibri" panose="020F0502020204030204"/>
                <a:cs typeface="Calibri" panose="020F0502020204030204"/>
              </a:rPr>
              <a:t>otros</a:t>
            </a:r>
            <a:r>
              <a:rPr lang="en-GB" dirty="0">
                <a:ea typeface="Calibri" panose="020F0502020204030204"/>
                <a:cs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95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A49AD-429C-3292-E080-F9F62E378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de señales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B43230-8478-E891-7110-5E2A92D55B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ES" dirty="0"/>
              <a:t>Los diferentes métodos de procesamiento de señales dependen de los atributos características de cada una de ellas.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 Señales multicanal y multidimensionales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Señales continuas y discretas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ES" dirty="0"/>
              <a:t>Señales deterministas y señales aleatorias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BE102957-A780-5B75-35AA-FC54E80ACB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7920" y="1845735"/>
                <a:ext cx="5095122" cy="4023360"/>
              </a:xfrm>
            </p:spPr>
            <p:txBody>
              <a:bodyPr/>
              <a:lstStyle/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ES" dirty="0"/>
                  <a:t>Análogicas x(t): Amplitud y tiempo discreto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ES" dirty="0"/>
                  <a:t>Muestreada x[n]: Tiempo discreto ,amplitud continua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ES" dirty="0"/>
                  <a:t>Cuantizada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dirty="0"/>
                  <a:t>: Tiempo continuo, amplitud discreta.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s-ES" dirty="0"/>
                  <a:t>Digital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s-ES" dirty="0"/>
                  <a:t>: Tiempo y amplitud discretos </a:t>
                </a:r>
              </a:p>
            </p:txBody>
          </p:sp>
        </mc:Choice>
        <mc:Fallback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BE102957-A780-5B75-35AA-FC54E80AC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7920" y="1845735"/>
                <a:ext cx="5095122" cy="4023360"/>
              </a:xfrm>
              <a:blipFill>
                <a:blip r:embed="rId2"/>
                <a:stretch>
                  <a:fillRect l="-2871" t="-1667" r="-299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B8762CAA-7DAB-3A5D-4DF3-C7CA3B0F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201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3BEA8-48BC-8D69-5231-4E37F767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a imágenes digitales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01DB51-C652-7D53-935A-2A16F5674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Una imagen es una </a:t>
            </a:r>
            <a:r>
              <a:rPr lang="es-ES" b="1" dirty="0"/>
              <a:t>representación visual</a:t>
            </a:r>
            <a:r>
              <a:rPr lang="es-ES" dirty="0"/>
              <a:t> de algo. Puede ser la apariencia de un objeto real, un concepto abstracto o una representación de un fenómeno.</a:t>
            </a:r>
          </a:p>
          <a:p>
            <a:endParaRPr lang="es-ES" dirty="0"/>
          </a:p>
        </p:txBody>
      </p:sp>
      <p:pic>
        <p:nvPicPr>
          <p:cNvPr id="4" name="Picture 2" descr="Qué Puedes Estudiar en Comunicación y Medios Digitales Online? Áreas,  Modalidad y Perfil Profesional">
            <a:extLst>
              <a:ext uri="{FF2B5EF4-FFF2-40B4-BE49-F238E27FC236}">
                <a16:creationId xmlns:a16="http://schemas.microsoft.com/office/drawing/2014/main" id="{1E902D70-6E90-AC25-4213-9530626D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168" y="0"/>
            <a:ext cx="2449103" cy="116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¿Cómo procesan nuestros ojos las imágenes?">
            <a:extLst>
              <a:ext uri="{FF2B5EF4-FFF2-40B4-BE49-F238E27FC236}">
                <a16:creationId xmlns:a16="http://schemas.microsoft.com/office/drawing/2014/main" id="{036B6B43-0F3D-31CC-7373-81419DE76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4" t="11139" r="7093" b="6728"/>
          <a:stretch>
            <a:fillRect/>
          </a:stretch>
        </p:blipFill>
        <p:spPr bwMode="auto">
          <a:xfrm>
            <a:off x="1217073" y="3009015"/>
            <a:ext cx="4787558" cy="269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F8ECD1B-2FA0-4EDF-E891-7B16F193E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817" y="2695606"/>
            <a:ext cx="3683826" cy="328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9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375</TotalTime>
  <Words>949</Words>
  <Application>Microsoft Office PowerPoint</Application>
  <PresentationFormat>Panorámica</PresentationFormat>
  <Paragraphs>85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Google Sans Text</vt:lpstr>
      <vt:lpstr>Retrospección</vt:lpstr>
      <vt:lpstr>PROCESAMIENTO DE IMÁGENES Y SEÑALES</vt:lpstr>
      <vt:lpstr>CONTENIDOS</vt:lpstr>
      <vt:lpstr>Introducción a señales análogas-digitales</vt:lpstr>
      <vt:lpstr>Conversión análoga-digital</vt:lpstr>
      <vt:lpstr>Concepto de frecuencia</vt:lpstr>
      <vt:lpstr>Concepto de frecuencia</vt:lpstr>
      <vt:lpstr>Concepto de frecuencia</vt:lpstr>
      <vt:lpstr>Clasificación de señales</vt:lpstr>
      <vt:lpstr>Introducción a imágenes digitales</vt:lpstr>
      <vt:lpstr>Introducción a imágenes digitales</vt:lpstr>
      <vt:lpstr>Pixels</vt:lpstr>
      <vt:lpstr>Pixels</vt:lpstr>
      <vt:lpstr>Resolución</vt:lpstr>
      <vt:lpstr>Modelos de color</vt:lpstr>
      <vt:lpstr>Modelos de color</vt:lpstr>
      <vt:lpstr>Formatos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AIMEN - Paul David Rosero Montalvo</dc:creator>
  <cp:lastModifiedBy>AIMEN - Paul David Rosero Montalvo</cp:lastModifiedBy>
  <cp:revision>1</cp:revision>
  <dcterms:created xsi:type="dcterms:W3CDTF">2026-01-26T21:09:31Z</dcterms:created>
  <dcterms:modified xsi:type="dcterms:W3CDTF">2026-01-27T03:25:15Z</dcterms:modified>
</cp:coreProperties>
</file>